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3" r:id="rId9"/>
    <p:sldId id="264" r:id="rId10"/>
    <p:sldId id="265" r:id="rId11"/>
    <p:sldId id="266" r:id="rId12"/>
    <p:sldId id="267" r:id="rId13"/>
    <p:sldId id="27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7" autoAdjust="0"/>
    <p:restoredTop sz="94660"/>
  </p:normalViewPr>
  <p:slideViewPr>
    <p:cSldViewPr snapToGrid="0">
      <p:cViewPr>
        <p:scale>
          <a:sx n="51" d="100"/>
          <a:sy n="51" d="100"/>
        </p:scale>
        <p:origin x="-120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605068D-32D3-4E38-9B5F-BD175117E91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B2BF514-3EDF-43BC-9B1B-E8C39C30837F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4909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068D-32D3-4E38-9B5F-BD175117E91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F514-3EDF-43BC-9B1B-E8C39C308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12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068D-32D3-4E38-9B5F-BD175117E91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F514-3EDF-43BC-9B1B-E8C39C308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646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068D-32D3-4E38-9B5F-BD175117E91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F514-3EDF-43BC-9B1B-E8C39C30837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5668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068D-32D3-4E38-9B5F-BD175117E91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F514-3EDF-43BC-9B1B-E8C39C308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778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068D-32D3-4E38-9B5F-BD175117E91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F514-3EDF-43BC-9B1B-E8C39C308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43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068D-32D3-4E38-9B5F-BD175117E91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F514-3EDF-43BC-9B1B-E8C39C308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342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068D-32D3-4E38-9B5F-BD175117E91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F514-3EDF-43BC-9B1B-E8C39C308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186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068D-32D3-4E38-9B5F-BD175117E91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F514-3EDF-43BC-9B1B-E8C39C308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633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068D-32D3-4E38-9B5F-BD175117E91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F514-3EDF-43BC-9B1B-E8C39C308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522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068D-32D3-4E38-9B5F-BD175117E91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F514-3EDF-43BC-9B1B-E8C39C308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76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068D-32D3-4E38-9B5F-BD175117E91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F514-3EDF-43BC-9B1B-E8C39C308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317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068D-32D3-4E38-9B5F-BD175117E91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F514-3EDF-43BC-9B1B-E8C39C308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50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068D-32D3-4E38-9B5F-BD175117E91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F514-3EDF-43BC-9B1B-E8C39C308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01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068D-32D3-4E38-9B5F-BD175117E91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F514-3EDF-43BC-9B1B-E8C39C308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855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068D-32D3-4E38-9B5F-BD175117E91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F514-3EDF-43BC-9B1B-E8C39C308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29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068D-32D3-4E38-9B5F-BD175117E91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BF514-3EDF-43BC-9B1B-E8C39C308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34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605068D-32D3-4E38-9B5F-BD175117E91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B2BF514-3EDF-43BC-9B1B-E8C39C308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37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ersonesos.org/?nid=22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928523" y="1054542"/>
            <a:ext cx="9755187" cy="2766528"/>
          </a:xfrm>
        </p:spPr>
        <p:txBody>
          <a:bodyPr>
            <a:noAutofit/>
          </a:bodyPr>
          <a:lstStyle/>
          <a:p>
            <a:r>
              <a:rPr lang="ru-RU" sz="6600" dirty="0" smtClean="0"/>
              <a:t>Херсонес в годы великой отечественной войны 1941-1945 гг.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1150135" y="4585479"/>
            <a:ext cx="10101426" cy="1260518"/>
          </a:xfrm>
        </p:spPr>
        <p:txBody>
          <a:bodyPr/>
          <a:lstStyle/>
          <a:p>
            <a:r>
              <a:rPr lang="ru-RU" dirty="0" smtClean="0"/>
              <a:t>Подготовил  ученик 9-В класса </a:t>
            </a:r>
            <a:r>
              <a:rPr lang="ru-RU" dirty="0" err="1" smtClean="0"/>
              <a:t>Гбоу</a:t>
            </a:r>
            <a:r>
              <a:rPr lang="ru-RU" dirty="0" smtClean="0"/>
              <a:t> </a:t>
            </a:r>
            <a:r>
              <a:rPr lang="ru-RU" dirty="0" err="1" smtClean="0"/>
              <a:t>сош</a:t>
            </a:r>
            <a:r>
              <a:rPr lang="ru-RU" dirty="0" smtClean="0"/>
              <a:t> №54</a:t>
            </a:r>
          </a:p>
          <a:p>
            <a:r>
              <a:rPr lang="ru-RU" dirty="0" smtClean="0"/>
              <a:t>Бородин Михаил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683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469078" y="901338"/>
            <a:ext cx="6208800" cy="391154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69818"/>
            <a:ext cx="5469078" cy="5374584"/>
          </a:xfrm>
        </p:spPr>
        <p:txBody>
          <a:bodyPr numCol="1">
            <a:noAutofit/>
          </a:bodyPr>
          <a:lstStyle/>
          <a:p>
            <a:pPr algn="l"/>
            <a:r>
              <a:rPr lang="ru-RU" sz="2400" dirty="0"/>
              <a:t>С учетом известной тяги нацистов к </a:t>
            </a:r>
            <a:r>
              <a:rPr lang="ru-RU" sz="2400" dirty="0" err="1"/>
              <a:t>сакральности</a:t>
            </a:r>
            <a:r>
              <a:rPr lang="ru-RU" sz="2400" dirty="0"/>
              <a:t> Херсонес не мог не вызывать у них особого интереса. Из документов выставки мы узнаем, что </a:t>
            </a:r>
            <a:r>
              <a:rPr lang="ru-RU" sz="2400" dirty="0" err="1"/>
              <a:t>рейхсляйтер</a:t>
            </a:r>
            <a:r>
              <a:rPr lang="ru-RU" sz="2400" dirty="0"/>
              <a:t> восточных областей А. </a:t>
            </a:r>
            <a:r>
              <a:rPr lang="ru-RU" sz="2400" dirty="0" smtClean="0"/>
              <a:t>Розенберг лично бывал в Херсонесе. Он же, как известно</a:t>
            </a:r>
            <a:r>
              <a:rPr lang="ru-RU" sz="2400" dirty="0"/>
              <a:t>, возглавлял знаменитый </a:t>
            </a:r>
            <a:r>
              <a:rPr lang="ru-RU" sz="2400" dirty="0" smtClean="0"/>
              <a:t>«</a:t>
            </a:r>
            <a:r>
              <a:rPr lang="ru-RU" sz="2400" dirty="0" err="1"/>
              <a:t>Айнзатцштаб</a:t>
            </a:r>
            <a:r>
              <a:rPr lang="ru-RU" sz="2400" dirty="0"/>
              <a:t>»- специально </a:t>
            </a:r>
            <a:r>
              <a:rPr lang="ru-RU" sz="2400" dirty="0" smtClean="0"/>
              <a:t>созданную </a:t>
            </a:r>
            <a:r>
              <a:rPr lang="ru-RU" sz="2400" dirty="0"/>
              <a:t>структуру, </a:t>
            </a:r>
            <a:r>
              <a:rPr lang="ru-RU" sz="2400" dirty="0" smtClean="0"/>
              <a:t>занимающуюся вывозом в Германию культурных и исторических </a:t>
            </a:r>
            <a:r>
              <a:rPr lang="ru-RU" sz="2400" dirty="0"/>
              <a:t>ценностей.</a:t>
            </a:r>
          </a:p>
        </p:txBody>
      </p:sp>
    </p:spTree>
    <p:extLst>
      <p:ext uri="{BB962C8B-B14F-4D97-AF65-F5344CB8AC3E}">
        <p14:creationId xmlns:p14="http://schemas.microsoft.com/office/powerpoint/2010/main" val="1882246002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394961" y="283403"/>
            <a:ext cx="6181764" cy="509152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8195" y="535577"/>
            <a:ext cx="5146766" cy="4839352"/>
          </a:xfrm>
        </p:spPr>
        <p:txBody>
          <a:bodyPr>
            <a:noAutofit/>
          </a:bodyPr>
          <a:lstStyle/>
          <a:p>
            <a:r>
              <a:rPr lang="ru-RU" sz="2200" dirty="0"/>
              <a:t>Для музея искусства покоренных народов, который нацисты планировали создать в австрийском Линце, Розенберг присмотрел и несколько экспонатов из Херсонеса. Среди материалов выставки представлены фотографии ящиков, которые были подготовлены к отправке, но по целому стечению счастливых для нас обстоятельств остались в Севастополе.</a:t>
            </a:r>
          </a:p>
        </p:txBody>
      </p:sp>
    </p:spTree>
    <p:extLst>
      <p:ext uri="{BB962C8B-B14F-4D97-AF65-F5344CB8AC3E}">
        <p14:creationId xmlns:p14="http://schemas.microsoft.com/office/powerpoint/2010/main" val="24270454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089479" y="235131"/>
            <a:ext cx="6575652" cy="532627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7566" y="235132"/>
            <a:ext cx="4971913" cy="5139454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В конце 1944 года музей вернулся из эвакуации, а 23 февраля 1945 года уже открылась временная экспозиция. Первая послевоенная запись в Книге посетителей, оставленная подполковником Е. Ревенко, (ксерокопия этой записи нашла достойное места в завершающем разделе выставки, посвященном восстановлению Херсонеса) звучит так: «Восстановление Херсонеса является культурным вкладом в дело возрождения г. Севастополя».</a:t>
            </a:r>
          </a:p>
        </p:txBody>
      </p:sp>
    </p:spTree>
    <p:extLst>
      <p:ext uri="{BB962C8B-B14F-4D97-AF65-F5344CB8AC3E}">
        <p14:creationId xmlns:p14="http://schemas.microsoft.com/office/powerpoint/2010/main" val="6588988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Спасибо за внимание: 62 картинки для презентации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09642520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" y="1"/>
            <a:ext cx="11547565" cy="836022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Источники: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643" y="1149531"/>
            <a:ext cx="10083214" cy="4225055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hlinkClick r:id="rId2"/>
              </a:rPr>
              <a:t>http://www.chersonesos.org/?</a:t>
            </a:r>
            <a:r>
              <a:rPr lang="en-US" sz="2400" dirty="0" smtClean="0">
                <a:hlinkClick r:id="rId2"/>
              </a:rPr>
              <a:t>nid=22</a:t>
            </a:r>
            <a:r>
              <a:rPr lang="ru-RU" sz="2400" dirty="0"/>
              <a:t> 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(Официальный сайт Херсонеса)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Google </a:t>
            </a:r>
            <a:r>
              <a:rPr lang="ru-RU" sz="2400" dirty="0" smtClean="0"/>
              <a:t>картинки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08188448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172891" y="685799"/>
            <a:ext cx="6558212" cy="437214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9634" y="523819"/>
            <a:ext cx="4598125" cy="4696099"/>
          </a:xfrm>
        </p:spPr>
        <p:txBody>
          <a:bodyPr>
            <a:noAutofit/>
          </a:bodyPr>
          <a:lstStyle/>
          <a:p>
            <a:pPr algn="l"/>
            <a:r>
              <a:rPr lang="ru-RU" sz="2800" dirty="0"/>
              <a:t>В </a:t>
            </a:r>
            <a:r>
              <a:rPr lang="ru-RU" sz="2800" dirty="0" smtClean="0"/>
              <a:t>этом </a:t>
            </a:r>
            <a:r>
              <a:rPr lang="ru-RU" sz="2800" dirty="0"/>
              <a:t>году исполняется </a:t>
            </a:r>
            <a:r>
              <a:rPr lang="ru-RU" sz="2800" dirty="0" smtClean="0"/>
              <a:t>78 лет с </a:t>
            </a:r>
            <a:r>
              <a:rPr lang="ru-RU" sz="2800" dirty="0"/>
              <a:t>окончания второй героической обороны Севастополя. Свой вклад в подвиг защитников черноморской твердыни внесли и сотрудники музейного комплекса на м. Херсонес. </a:t>
            </a:r>
          </a:p>
        </p:txBody>
      </p:sp>
    </p:spTree>
    <p:extLst>
      <p:ext uri="{BB962C8B-B14F-4D97-AF65-F5344CB8AC3E}">
        <p14:creationId xmlns:p14="http://schemas.microsoft.com/office/powerpoint/2010/main" val="23385970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170577" y="685801"/>
            <a:ext cx="6522559" cy="435646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823" y="404949"/>
            <a:ext cx="4791754" cy="4990010"/>
          </a:xfrm>
        </p:spPr>
        <p:txBody>
          <a:bodyPr>
            <a:noAutofit/>
          </a:bodyPr>
          <a:lstStyle/>
          <a:p>
            <a:pPr algn="l"/>
            <a:r>
              <a:rPr lang="ru-RU" sz="2800" dirty="0"/>
              <a:t>Чтобы рассказать об этом была создана фотовыставка «Херсонесский музей в годы Великой Отечественной войны», подготовленная сотрудниками научного архива Национального заповедника «Херсонес Таврический».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527914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963887" y="455639"/>
            <a:ext cx="6808231" cy="491894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6573" y="253945"/>
            <a:ext cx="4545874" cy="5120640"/>
          </a:xfrm>
        </p:spPr>
        <p:txBody>
          <a:bodyPr>
            <a:noAutofit/>
          </a:bodyPr>
          <a:lstStyle/>
          <a:p>
            <a:pPr algn="l"/>
            <a:r>
              <a:rPr lang="ru-RU" sz="1900" dirty="0"/>
              <a:t>Кроме фотографий авторы использовали большое количество документов военного периода, часть из которых рассказывает о малоизвестных или ранее совсем неизвестных эпизодах спасения и сохранения уникальных фондов Херсонеса в 1941-1944 гг.. Материалы этого раздела подобраны настолько не случайно, что зритель самостоятельно понимает почему именно Херсонес оказался единственным музеем Крыма, осуществившим эвакуацию «своевременно и по возможности полностью».</a:t>
            </a:r>
          </a:p>
        </p:txBody>
      </p:sp>
    </p:spTree>
    <p:extLst>
      <p:ext uri="{BB962C8B-B14F-4D97-AF65-F5344CB8AC3E}">
        <p14:creationId xmlns:p14="http://schemas.microsoft.com/office/powerpoint/2010/main" val="16574730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820504" y="487835"/>
            <a:ext cx="6861139" cy="495697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" y="487836"/>
            <a:ext cx="4637624" cy="4956972"/>
          </a:xfrm>
        </p:spPr>
        <p:txBody>
          <a:bodyPr>
            <a:normAutofit/>
          </a:bodyPr>
          <a:lstStyle/>
          <a:p>
            <a:pPr algn="l"/>
            <a:r>
              <a:rPr lang="ru-RU" sz="1900" dirty="0"/>
              <a:t>За этой витиеватой для непосвященных формулировкой кроется высочайший профессионализм научных сотрудников во главе с директором музея И.Д. Максименко, которые предложили и смогли реализовать оптимальный сценарий сохранения музея для потомков. Удалось эвакуировать практически все документы и основную наиболее ценную часть фондов. Максименко был настолько убедителен, что вместо первоначально разрешенных 3,5 тонн груза вывез в Свердловск 8 тонн.</a:t>
            </a:r>
          </a:p>
        </p:txBody>
      </p:sp>
    </p:spTree>
    <p:extLst>
      <p:ext uri="{BB962C8B-B14F-4D97-AF65-F5344CB8AC3E}">
        <p14:creationId xmlns:p14="http://schemas.microsoft.com/office/powerpoint/2010/main" val="17386873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720149" y="160074"/>
            <a:ext cx="3899360" cy="525438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4950" y="267697"/>
            <a:ext cx="7315199" cy="5146766"/>
          </a:xfrm>
        </p:spPr>
        <p:txBody>
          <a:bodyPr>
            <a:noAutofit/>
          </a:bodyPr>
          <a:lstStyle/>
          <a:p>
            <a:pPr algn="l"/>
            <a:r>
              <a:rPr lang="ru-RU" sz="2400" dirty="0"/>
              <a:t>К сожалению, многое пришлось оставить в Севастополе. Но ничего не было брошено на произвол судьбы. От глаз оккупантов памятники </a:t>
            </a:r>
            <a:r>
              <a:rPr lang="ru-RU" sz="2400" dirty="0" err="1"/>
              <a:t>херсонесской</a:t>
            </a:r>
            <a:r>
              <a:rPr lang="ru-RU" sz="2400" dirty="0"/>
              <a:t> эпиграфики и архитектуры спрятали в двух античных цистернах и в земле. Контролировал их сбережение в период оккупации единственный из оставшихся научных сотрудников А.К. </a:t>
            </a:r>
            <a:r>
              <a:rPr lang="ru-RU" sz="2400" dirty="0" err="1"/>
              <a:t>Тахтай</a:t>
            </a:r>
            <a:r>
              <a:rPr lang="ru-RU" sz="2400" dirty="0"/>
              <a:t>. Побывавшая в 1944 году в Севастополе Ольга </a:t>
            </a:r>
            <a:r>
              <a:rPr lang="ru-RU" sz="2400" dirty="0" err="1"/>
              <a:t>Бергольц</a:t>
            </a:r>
            <a:r>
              <a:rPr lang="ru-RU" sz="2400" dirty="0"/>
              <a:t> писала, что </a:t>
            </a:r>
            <a:r>
              <a:rPr lang="ru-RU" sz="2400" dirty="0" err="1"/>
              <a:t>Тахтай</a:t>
            </a:r>
            <a:r>
              <a:rPr lang="ru-RU" sz="2400" dirty="0"/>
              <a:t> в тяжелые годы оккупации остался верен профессиональному долгу, сохранив руины древнего города.</a:t>
            </a:r>
          </a:p>
        </p:txBody>
      </p:sp>
    </p:spTree>
    <p:extLst>
      <p:ext uri="{BB962C8B-B14F-4D97-AF65-F5344CB8AC3E}">
        <p14:creationId xmlns:p14="http://schemas.microsoft.com/office/powerpoint/2010/main" val="1451107894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817" y="509450"/>
            <a:ext cx="4310744" cy="5003075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Об </a:t>
            </a:r>
            <a:r>
              <a:rPr lang="ru-RU" sz="2400" dirty="0"/>
              <a:t>этом негромком подвиге современники узнают только сейчас. В том числе и из материалов этой выставки. В 1949 году А.К. </a:t>
            </a:r>
            <a:r>
              <a:rPr lang="ru-RU" sz="2400" dirty="0" err="1"/>
              <a:t>Тахтай</a:t>
            </a:r>
            <a:r>
              <a:rPr lang="ru-RU" sz="2400" dirty="0"/>
              <a:t> был репрессирован с формулировкой «за сотрудничество с оккупантами». На свободу вышел только после смерти Сталина.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480561" y="13608"/>
            <a:ext cx="7173253" cy="563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92339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625345" y="538842"/>
            <a:ext cx="7067660" cy="49827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9634" y="666206"/>
            <a:ext cx="4285711" cy="4708379"/>
          </a:xfrm>
        </p:spPr>
        <p:txBody>
          <a:bodyPr>
            <a:noAutofit/>
          </a:bodyPr>
          <a:lstStyle/>
          <a:p>
            <a:pPr algn="l"/>
            <a:r>
              <a:rPr lang="ru-RU" sz="2400" dirty="0"/>
              <a:t>Выставка помогает увидеть Херсонес и глазами оккупантов. Впервые здесь опубликованы оригинальные фотографии из личного архива бывшего немецкого солдата Артура </a:t>
            </a:r>
            <a:r>
              <a:rPr lang="ru-RU" sz="2400" dirty="0" err="1"/>
              <a:t>Соубусты</a:t>
            </a:r>
            <a:r>
              <a:rPr lang="ru-RU" sz="2400" dirty="0"/>
              <a:t>, часть которого была дислоцирована на территории Херсонеса.</a:t>
            </a:r>
          </a:p>
        </p:txBody>
      </p:sp>
    </p:spTree>
    <p:extLst>
      <p:ext uri="{BB962C8B-B14F-4D97-AF65-F5344CB8AC3E}">
        <p14:creationId xmlns:p14="http://schemas.microsoft.com/office/powerpoint/2010/main" val="14646405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576457" y="431074"/>
            <a:ext cx="4064845" cy="525381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2069" y="431074"/>
            <a:ext cx="7210697" cy="494420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В 90-х годах прошлого столетия </a:t>
            </a:r>
            <a:r>
              <a:rPr lang="ru-RU" sz="2800" dirty="0" err="1"/>
              <a:t>Соубуста</a:t>
            </a:r>
            <a:r>
              <a:rPr lang="ru-RU" sz="2800" dirty="0"/>
              <a:t> дважды побывал здесь уже в качестве экскурсанта и кроме фотографий военной поры оставил и личные воспоминания. Эти документальные свидетельства позволяют увидеть Херсонес 1943-1944 гг. в несколько неожиданном ракурсе: сохранялся он в период оккупации гораздо лучше, чем мы привыкли считать.</a:t>
            </a:r>
          </a:p>
        </p:txBody>
      </p:sp>
    </p:spTree>
    <p:extLst>
      <p:ext uri="{BB962C8B-B14F-4D97-AF65-F5344CB8AC3E}">
        <p14:creationId xmlns:p14="http://schemas.microsoft.com/office/powerpoint/2010/main" val="31427881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158</TotalTime>
  <Words>572</Words>
  <Application>Microsoft Office PowerPoint</Application>
  <PresentationFormat>Произвольный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Главное мероприятие</vt:lpstr>
      <vt:lpstr>Херсонес в годы великой отечественной войны 1941-1945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Херсонес в годы великой отечественной войны 1941-1945 гг.</dc:title>
  <dc:creator>Мишутка</dc:creator>
  <cp:lastModifiedBy>Татьяна Оскольская</cp:lastModifiedBy>
  <cp:revision>10</cp:revision>
  <dcterms:created xsi:type="dcterms:W3CDTF">2020-03-23T14:46:48Z</dcterms:created>
  <dcterms:modified xsi:type="dcterms:W3CDTF">2020-04-22T09:40:40Z</dcterms:modified>
</cp:coreProperties>
</file>