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 autoAdjust="0"/>
    <p:restoredTop sz="94660"/>
  </p:normalViewPr>
  <p:slideViewPr>
    <p:cSldViewPr>
      <p:cViewPr varScale="1">
        <p:scale>
          <a:sx n="69" d="100"/>
          <a:sy n="69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61F9-9A7F-44CA-A133-E4AE0C5D6A6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441-C8BB-48DE-B565-C7E43057A3D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61F9-9A7F-44CA-A133-E4AE0C5D6A6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441-C8BB-48DE-B565-C7E43057A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61F9-9A7F-44CA-A133-E4AE0C5D6A6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441-C8BB-48DE-B565-C7E43057A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61F9-9A7F-44CA-A133-E4AE0C5D6A6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441-C8BB-48DE-B565-C7E43057A3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61F9-9A7F-44CA-A133-E4AE0C5D6A6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441-C8BB-48DE-B565-C7E43057A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61F9-9A7F-44CA-A133-E4AE0C5D6A6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441-C8BB-48DE-B565-C7E43057A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61F9-9A7F-44CA-A133-E4AE0C5D6A6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441-C8BB-48DE-B565-C7E43057A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61F9-9A7F-44CA-A133-E4AE0C5D6A6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441-C8BB-48DE-B565-C7E43057A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61F9-9A7F-44CA-A133-E4AE0C5D6A6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441-C8BB-48DE-B565-C7E43057A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61F9-9A7F-44CA-A133-E4AE0C5D6A6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441-C8BB-48DE-B565-C7E43057A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61F9-9A7F-44CA-A133-E4AE0C5D6A6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0441-C8BB-48DE-B565-C7E43057A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8C861F9-9A7F-44CA-A133-E4AE0C5D6A6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0200441-C8BB-48DE-B565-C7E43057A3D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36" y="90764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Горькая правда мыса Херсонес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1027" name="Picture 3" descr="C:\Users\DEXP1\Desktop\Херсонес\133867jhq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9763"/>
            <a:ext cx="9127232" cy="552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5733256"/>
            <a:ext cx="3531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 учащийся ГБОУ СОШ №17</a:t>
            </a:r>
          </a:p>
          <a:p>
            <a:r>
              <a:rPr lang="ru-RU" dirty="0" smtClean="0"/>
              <a:t>Киреев Тимофей</a:t>
            </a:r>
          </a:p>
          <a:p>
            <a:r>
              <a:rPr lang="ru-RU" dirty="0" smtClean="0"/>
              <a:t>Руководитель </a:t>
            </a:r>
            <a:r>
              <a:rPr lang="ru-RU" dirty="0" err="1" smtClean="0"/>
              <a:t>Калитко</a:t>
            </a:r>
            <a:r>
              <a:rPr lang="ru-RU" dirty="0" smtClean="0"/>
              <a:t> ТЮ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7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66"/>
            <a:ext cx="89644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В </a:t>
            </a:r>
            <a:r>
              <a:rPr lang="ru-RU" dirty="0"/>
              <a:t>мае 1961 г. в Севастополе проходила военно-историческая конференция, в которой принимали участие адмиралы Октябрьский и Кулаков.</a:t>
            </a:r>
          </a:p>
          <a:p>
            <a:r>
              <a:rPr lang="ru-RU" dirty="0" smtClean="0"/>
              <a:t>         Были </a:t>
            </a:r>
            <a:r>
              <a:rPr lang="ru-RU" dirty="0"/>
              <a:t>там и уцелевшие жертвы мыса Херсонес. Прошедший плен полковник Д.И. Пискунов сказал: “</a:t>
            </a:r>
            <a:r>
              <a:rPr lang="ru-RU" sz="1600" dirty="0">
                <a:latin typeface="Segoe Print" pitchFamily="2" charset="0"/>
              </a:rPr>
              <a:t>Я хочу поделиться общим настроением наших участников обороны, которые оказались в плену. Общее настроение было такое — нас сдали в плен. Мы бы еще воевали и дрались.</a:t>
            </a:r>
          </a:p>
          <a:p>
            <a:r>
              <a:rPr lang="ru-RU" sz="1600" dirty="0">
                <a:latin typeface="Segoe Print" pitchFamily="2" charset="0"/>
              </a:rPr>
              <a:t>Я видел людей. Ведь многие люди плакали от обиды и горечи, что так бесславно кончилась их жизнь, вернее, служба в армии”</a:t>
            </a:r>
          </a:p>
        </p:txBody>
      </p:sp>
      <p:pic>
        <p:nvPicPr>
          <p:cNvPr id="7173" name="Picture 5" descr="C:\Users\DEXP1\Desktop\Херсонес\img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44" y="3336602"/>
            <a:ext cx="4711303" cy="35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EXP1\Desktop\Херсонес\s120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96480"/>
            <a:ext cx="4679449" cy="467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Слова </a:t>
            </a:r>
            <a:r>
              <a:rPr lang="ru-RU" b="1" dirty="0"/>
              <a:t>генерал-майора Новикова, последнего командующего обороной города, сказанные им в плену: </a:t>
            </a:r>
            <a:r>
              <a:rPr lang="ru-RU" sz="1600" dirty="0">
                <a:latin typeface="Segoe Print" pitchFamily="2" charset="0"/>
              </a:rPr>
              <a:t>“Можно было бы еще держаться, отходить постепенно, а в это время организовать эвакуацию. Что значит отозвать командиров частей? Это развалить ее, посеять панику, что и произошло. А немец, крадучись, шел за нами до самой 35-й батареи</a:t>
            </a:r>
            <a:r>
              <a:rPr lang="ru-RU" sz="1600" dirty="0" smtClean="0">
                <a:latin typeface="Segoe Print" pitchFamily="2" charset="0"/>
              </a:rPr>
              <a:t>”.</a:t>
            </a:r>
          </a:p>
          <a:p>
            <a:endParaRPr lang="ru-RU" sz="1600" dirty="0">
              <a:latin typeface="Segoe Print" pitchFamily="2" charset="0"/>
            </a:endParaRPr>
          </a:p>
          <a:p>
            <a:endParaRPr lang="ru-RU" sz="1600" dirty="0" smtClean="0">
              <a:latin typeface="Segoe Print" pitchFamily="2" charset="0"/>
            </a:endParaRPr>
          </a:p>
          <a:p>
            <a:r>
              <a:rPr lang="ru-RU" b="1" dirty="0" smtClean="0"/>
              <a:t>Слова </a:t>
            </a:r>
            <a:r>
              <a:rPr lang="ru-RU" b="1" dirty="0"/>
              <a:t>участника событий на мысе Херсонес старшего лейтенанта Н.И. Головко:</a:t>
            </a:r>
            <a:r>
              <a:rPr lang="ru-RU" sz="1600" dirty="0"/>
              <a:t> “</a:t>
            </a:r>
            <a:r>
              <a:rPr lang="ru-RU" sz="1600" dirty="0">
                <a:latin typeface="Segoe Print" pitchFamily="2" charset="0"/>
              </a:rPr>
              <a:t>Я считаю, что мы могли еще держать оборону, если бы не дрогнуло командование, которое должно было уходить последним!”.</a:t>
            </a:r>
          </a:p>
          <a:p>
            <a:endParaRPr lang="ru-RU" sz="1600" dirty="0" smtClean="0">
              <a:latin typeface="Segoe Print" pitchFamily="2" charset="0"/>
            </a:endParaRPr>
          </a:p>
          <a:p>
            <a:endParaRPr lang="ru-RU" sz="1600" dirty="0">
              <a:latin typeface="Segoe Print" pitchFamily="2" charset="0"/>
            </a:endParaRPr>
          </a:p>
          <a:p>
            <a:endParaRPr lang="ru-RU" sz="1600" dirty="0" smtClean="0">
              <a:latin typeface="Segoe Print" pitchFamily="2" charset="0"/>
            </a:endParaRPr>
          </a:p>
          <a:p>
            <a:r>
              <a:rPr lang="ru-RU" b="1" dirty="0" smtClean="0"/>
              <a:t>Слова старшины </a:t>
            </a:r>
            <a:r>
              <a:rPr lang="ru-RU" b="1" dirty="0"/>
              <a:t>2-й статьи О.П. Григорьева, пулеметчика</a:t>
            </a:r>
            <a:r>
              <a:rPr lang="ru-RU" sz="1600" dirty="0"/>
              <a:t>: </a:t>
            </a:r>
            <a:r>
              <a:rPr lang="ru-RU" sz="1600" dirty="0">
                <a:latin typeface="Segoe Print" pitchFamily="2" charset="0"/>
              </a:rPr>
              <a:t>“Несправедливо замалчивать тех, кто был брошен на произвол судьбы нашим командованием и коварно подставлен под бомбовые удары авиации и артиллерии противника на обрывах Херсонеса”.</a:t>
            </a:r>
          </a:p>
          <a:p>
            <a:endParaRPr lang="ru-RU" sz="16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" y="18864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Однако </a:t>
            </a:r>
            <a:r>
              <a:rPr lang="ru-RU" dirty="0"/>
              <a:t>на этом трагедия последних защитников города не </a:t>
            </a:r>
            <a:r>
              <a:rPr lang="ru-RU" dirty="0" err="1"/>
              <a:t>законилась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Те </a:t>
            </a:r>
            <a:r>
              <a:rPr lang="ru-RU" dirty="0"/>
              <a:t>из них, кому посчастливилось выжить в германской неволе, после победы над гитлеровской Германией в массе своей отправились в новые, на этот раз советские лагеря. Фильтрацией занимались органы СМЕРШ. Переживших ужасы германского плена чекисты пропускали через изощренную систему допросов и издевательств.  Бдительные сотрудники </a:t>
            </a:r>
            <a:r>
              <a:rPr lang="ru-RU" dirty="0" smtClean="0"/>
              <a:t>доводили </a:t>
            </a:r>
            <a:r>
              <a:rPr lang="ru-RU" dirty="0"/>
              <a:t>пленных вопросами "почему сдался в плен?" "почему не застрелился?"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Даже </a:t>
            </a:r>
            <a:r>
              <a:rPr lang="ru-RU" dirty="0"/>
              <a:t>те, кто показал в немецком плену образцы стойкости и мужества, и имел тому массу свидетелей, никак не выделялся и не поощрялся.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Практически все освобожденные военнопленные, независимо от того, имели ли следственные органы </a:t>
            </a:r>
            <a:r>
              <a:rPr lang="ru-RU" dirty="0" err="1"/>
              <a:t>компроментирующие</a:t>
            </a:r>
            <a:r>
              <a:rPr lang="ru-RU" dirty="0"/>
              <a:t> данные на них или нет, сводились в батальоны и в порядке наказания направлялись для постоянной работы на предприятия лесной и угольной промышленности, находящиеся в отдаленных районах.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Как </a:t>
            </a:r>
            <a:r>
              <a:rPr lang="ru-RU" dirty="0"/>
              <a:t>и оказавшиеся в оккупации и испытавшие на себе все "прелести" нацистского "нового порядка" мирные жители, члены семей военнопленных испытывали всевозможные трудности.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прошедшие фильтрацию, отправлялись в лагеря ГУЛАГа, другие же, кому посчастливилось пройти </a:t>
            </a:r>
            <a:r>
              <a:rPr lang="ru-RU" dirty="0" err="1"/>
              <a:t>госпроверку</a:t>
            </a:r>
            <a:r>
              <a:rPr lang="ru-RU" dirty="0"/>
              <a:t>, возвращались домой.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Однако </a:t>
            </a:r>
            <a:r>
              <a:rPr lang="ru-RU" dirty="0"/>
              <a:t>там им устанавливались ограничения в области трудоустройства, общественной деятельности, при поступлении на учебу, и при перемене места жительства. Это же касалось и членов их семей.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Кто понесет ответственность </a:t>
            </a:r>
            <a:r>
              <a:rPr lang="ru-RU" dirty="0"/>
              <a:t>за трагедию 1942 </a:t>
            </a:r>
            <a:r>
              <a:rPr lang="ru-RU" dirty="0" smtClean="0"/>
              <a:t>г. ?</a:t>
            </a:r>
          </a:p>
          <a:p>
            <a:r>
              <a:rPr lang="ru-RU" dirty="0"/>
              <a:t> </a:t>
            </a:r>
            <a:r>
              <a:rPr lang="ru-RU" dirty="0" smtClean="0"/>
              <a:t>     Солдаты </a:t>
            </a:r>
            <a:r>
              <a:rPr lang="ru-RU" dirty="0"/>
              <a:t>исполняли свой долг перед </a:t>
            </a:r>
            <a:r>
              <a:rPr lang="ru-RU" dirty="0" smtClean="0"/>
              <a:t>Родиной,</a:t>
            </a:r>
            <a:r>
              <a:rPr lang="ru-RU" dirty="0"/>
              <a:t> </a:t>
            </a:r>
            <a:r>
              <a:rPr lang="ru-RU" dirty="0" smtClean="0"/>
              <a:t>победа </a:t>
            </a:r>
            <a:r>
              <a:rPr lang="ru-RU" dirty="0"/>
              <a:t>над внешним врагом была достигнута наиболее страшной и кровавой ценой.</a:t>
            </a:r>
          </a:p>
        </p:txBody>
      </p:sp>
    </p:spTree>
    <p:extLst>
      <p:ext uri="{BB962C8B-B14F-4D97-AF65-F5344CB8AC3E}">
        <p14:creationId xmlns:p14="http://schemas.microsoft.com/office/powerpoint/2010/main" val="26331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DEXP1\Desktop\Херсонес\Х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390244"/>
            <a:ext cx="914400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5" y="0"/>
            <a:ext cx="9144000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50" dirty="0">
                <a:latin typeface="Gabriola" pitchFamily="82" charset="0"/>
              </a:rPr>
              <a:t>Точная дата основания Херсонеса Таврического неизвестна. Если судить по сохранившимся данным, античный полис появился на карте Крымского полуострова примерно в V веке до нашей эры. Первыми поселенцами древнегреческой колонии стали выходцы из </a:t>
            </a:r>
            <a:r>
              <a:rPr lang="ru-RU" sz="1950" dirty="0" err="1">
                <a:latin typeface="Gabriola" pitchFamily="82" charset="0"/>
              </a:rPr>
              <a:t>Гераклеи</a:t>
            </a:r>
            <a:r>
              <a:rPr lang="ru-RU" sz="1950" dirty="0">
                <a:latin typeface="Gabriola" pitchFamily="82" charset="0"/>
              </a:rPr>
              <a:t>. На протяжении последующих двух тысяч лет Херсонес оставался крупным центром на Северном Причерноморье: как политическим и экономическим, так и культурным. </a:t>
            </a:r>
            <a:r>
              <a:rPr lang="ru-RU" sz="1950" dirty="0" smtClean="0">
                <a:latin typeface="Gabriola" pitchFamily="82" charset="0"/>
              </a:rPr>
              <a:t>Со </a:t>
            </a:r>
            <a:r>
              <a:rPr lang="ru-RU" sz="1950" dirty="0">
                <a:latin typeface="Gabriola" pitchFamily="82" charset="0"/>
              </a:rPr>
              <a:t>временем город  превратился в отдельное государство и для отстаивания своего суверенитета в причерноморской зоне участвовал в различных войнах. Правда, не в захватнических, а оборонительных. Херсонес утратил свою государственность во II веке до нашей </a:t>
            </a:r>
            <a:r>
              <a:rPr lang="ru-RU" sz="1950" dirty="0" smtClean="0">
                <a:latin typeface="Gabriola" pitchFamily="82" charset="0"/>
              </a:rPr>
              <a:t>эры. </a:t>
            </a:r>
            <a:r>
              <a:rPr lang="ru-RU" sz="1950" dirty="0">
                <a:latin typeface="Gabriola" pitchFamily="82" charset="0"/>
              </a:rPr>
              <a:t>Несколько позже поселение попало под влияние Римской империи, став в начале нашей эры важным ее форпостом в черноморском бассейне.</a:t>
            </a:r>
          </a:p>
          <a:p>
            <a:r>
              <a:rPr lang="ru-RU" sz="1950" dirty="0">
                <a:latin typeface="Gabriola" pitchFamily="82" charset="0"/>
              </a:rPr>
              <a:t>Нельзя не сказать и о том, что греческий Херсонес сыграл ключевую роль в таком эпохальном событии, как крещение Руси. В I веке нашей эры здесь появились первые последователи христианства и уже спустя четыре столетия Херсонес Таврический вошел в состав </a:t>
            </a:r>
            <a:r>
              <a:rPr lang="ru-RU" sz="1950" dirty="0" smtClean="0">
                <a:latin typeface="Gabriola" pitchFamily="82" charset="0"/>
              </a:rPr>
              <a:t> Византийской </a:t>
            </a:r>
            <a:r>
              <a:rPr lang="ru-RU" sz="1950" dirty="0">
                <a:latin typeface="Gabriola" pitchFamily="82" charset="0"/>
              </a:rPr>
              <a:t>империи</a:t>
            </a:r>
            <a:r>
              <a:rPr lang="ru-RU" sz="1950" dirty="0" smtClean="0">
                <a:latin typeface="Gabriola" pitchFamily="82" charset="0"/>
              </a:rPr>
              <a:t>..</a:t>
            </a:r>
            <a:endParaRPr lang="ru-RU" sz="1950" dirty="0">
              <a:latin typeface="Gabriola" pitchFamily="82" charset="0"/>
            </a:endParaRPr>
          </a:p>
          <a:p>
            <a:r>
              <a:rPr lang="ru-RU" sz="1950" dirty="0">
                <a:latin typeface="Gabriola" pitchFamily="82" charset="0"/>
              </a:rPr>
              <a:t>Закат Херсонеса Таврического – и как государства, и как города – начался после завоевания крестоносцами в 1204 году. Античный полис окончательно превратился в руины в XV столетии нашей эры. Просуществовавший на берегу Черного моря около двух тысячелетий, он оставил за этот огромный промежуток времени неизгладимый след в мировой истории.</a:t>
            </a:r>
          </a:p>
          <a:p>
            <a:r>
              <a:rPr lang="ru-RU" sz="1950" dirty="0">
                <a:latin typeface="Gabriola" pitchFamily="82" charset="0"/>
              </a:rPr>
              <a:t>Что касается названия древнего поселения, то слово «Херсонес» с греческого переводится </a:t>
            </a:r>
            <a:r>
              <a:rPr lang="ru-RU" sz="1950" dirty="0" smtClean="0">
                <a:latin typeface="Gabriola" pitchFamily="82" charset="0"/>
              </a:rPr>
              <a:t>– </a:t>
            </a:r>
            <a:r>
              <a:rPr lang="ru-RU" sz="1950" dirty="0">
                <a:latin typeface="Gabriola" pitchFamily="82" charset="0"/>
              </a:rPr>
              <a:t>«полуостров». </a:t>
            </a:r>
            <a:r>
              <a:rPr lang="ru-RU" sz="1950" dirty="0" smtClean="0">
                <a:latin typeface="Gabriola" pitchFamily="82" charset="0"/>
              </a:rPr>
              <a:t>Ну</a:t>
            </a:r>
            <a:r>
              <a:rPr lang="ru-RU" sz="1950" dirty="0">
                <a:latin typeface="Gabriola" pitchFamily="82" charset="0"/>
              </a:rPr>
              <a:t>, а прилагательное «Таврический» произошло от греческого названия южного побережья Крыма – «</a:t>
            </a:r>
            <a:r>
              <a:rPr lang="ru-RU" sz="1950" dirty="0" err="1">
                <a:latin typeface="Gabriola" pitchFamily="82" charset="0"/>
              </a:rPr>
              <a:t>Таврика</a:t>
            </a:r>
            <a:r>
              <a:rPr lang="ru-RU" sz="1950" dirty="0">
                <a:latin typeface="Gabriola" pitchFamily="82" charset="0"/>
              </a:rPr>
              <a:t>».</a:t>
            </a:r>
          </a:p>
          <a:p>
            <a:r>
              <a:rPr lang="ru-RU" sz="1950" dirty="0">
                <a:latin typeface="Gabriola" pitchFamily="82" charset="0"/>
              </a:rPr>
              <a:t>В настоящее время Херсонес по праву считается самым величественным на юге России археологическим памятником античности. Его впечатляющие размеры, не говоря уже о сохранности и расположении, привлекают к нему внимание не только историков, археологов и краеведов, но и многочисленных путешественников и просто любителей древностей. </a:t>
            </a:r>
          </a:p>
        </p:txBody>
      </p:sp>
    </p:spTree>
    <p:extLst>
      <p:ext uri="{BB962C8B-B14F-4D97-AF65-F5344CB8AC3E}">
        <p14:creationId xmlns:p14="http://schemas.microsoft.com/office/powerpoint/2010/main" val="31300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133" y="182329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briola" pitchFamily="82" charset="0"/>
              </a:rPr>
              <a:t>Из книги адмирала </a:t>
            </a:r>
            <a:r>
              <a:rPr lang="ru-RU" sz="2400" b="1" dirty="0" smtClean="0">
                <a:latin typeface="Gabriola" pitchFamily="82" charset="0"/>
              </a:rPr>
              <a:t>Н.Г. Кузнецова </a:t>
            </a:r>
            <a:r>
              <a:rPr lang="ru-RU" sz="2400" dirty="0" smtClean="0">
                <a:latin typeface="Gabriola" pitchFamily="82" charset="0"/>
              </a:rPr>
              <a:t>«Курсом к Победе»</a:t>
            </a:r>
            <a:endParaRPr lang="ru-RU" sz="2400" dirty="0"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9156" y="1638631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briola" pitchFamily="82" charset="0"/>
              </a:rPr>
              <a:t>Из книги </a:t>
            </a:r>
            <a:r>
              <a:rPr lang="ru-RU" sz="2400" b="1" dirty="0" smtClean="0">
                <a:latin typeface="Gabriola" pitchFamily="82" charset="0"/>
              </a:rPr>
              <a:t>И.С. </a:t>
            </a:r>
            <a:r>
              <a:rPr lang="ru-RU" sz="2400" b="1" dirty="0" err="1" smtClean="0">
                <a:latin typeface="Gabriola" pitchFamily="82" charset="0"/>
              </a:rPr>
              <a:t>Маношина</a:t>
            </a:r>
            <a:r>
              <a:rPr lang="ru-RU" sz="2400" dirty="0" smtClean="0">
                <a:latin typeface="Gabriola" pitchFamily="82" charset="0"/>
              </a:rPr>
              <a:t>                                 «Героическая трагедия: о последних днях обороны Севастополя  29 июня-12 июля 1942 года»</a:t>
            </a:r>
            <a:endParaRPr lang="ru-RU" sz="2400" dirty="0"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56" y="260647"/>
            <a:ext cx="8213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briola" pitchFamily="82" charset="0"/>
              </a:rPr>
              <a:t>Из воспоминаний  старшего лейтенанта </a:t>
            </a:r>
            <a:r>
              <a:rPr lang="ru-RU" sz="2400" b="1" dirty="0" smtClean="0">
                <a:latin typeface="Gabriola" pitchFamily="82" charset="0"/>
              </a:rPr>
              <a:t>Г.С.  </a:t>
            </a:r>
            <a:r>
              <a:rPr lang="ru-RU" sz="2400" b="1" dirty="0" err="1" smtClean="0">
                <a:latin typeface="Gabriola" pitchFamily="82" charset="0"/>
              </a:rPr>
              <a:t>Россейкина</a:t>
            </a:r>
            <a:r>
              <a:rPr lang="ru-RU" sz="2400" dirty="0" smtClean="0">
                <a:latin typeface="Gabriola" pitchFamily="82" charset="0"/>
              </a:rPr>
              <a:t>, полковника </a:t>
            </a:r>
            <a:r>
              <a:rPr lang="ru-RU" sz="2400" b="1" dirty="0" smtClean="0">
                <a:latin typeface="Gabriola" pitchFamily="82" charset="0"/>
              </a:rPr>
              <a:t>Д.И. Пискунова</a:t>
            </a:r>
            <a:r>
              <a:rPr lang="ru-RU" sz="2400" dirty="0" smtClean="0">
                <a:latin typeface="Gabriola" pitchFamily="82" charset="0"/>
              </a:rPr>
              <a:t>, генерал-майора  </a:t>
            </a:r>
            <a:r>
              <a:rPr lang="ru-RU" sz="2400" b="1" dirty="0" err="1" smtClean="0">
                <a:latin typeface="Gabriola" pitchFamily="82" charset="0"/>
              </a:rPr>
              <a:t>П.Г.Новикова</a:t>
            </a:r>
            <a:r>
              <a:rPr lang="ru-RU" sz="2400" dirty="0" smtClean="0">
                <a:latin typeface="Gabriola" pitchFamily="82" charset="0"/>
              </a:rPr>
              <a:t>, старшего лейтенанта </a:t>
            </a:r>
            <a:r>
              <a:rPr lang="ru-RU" sz="2400" b="1" dirty="0" smtClean="0">
                <a:latin typeface="Gabriola" pitchFamily="82" charset="0"/>
              </a:rPr>
              <a:t>Н.И. Головко</a:t>
            </a:r>
            <a:r>
              <a:rPr lang="ru-RU" sz="2400" dirty="0" smtClean="0">
                <a:latin typeface="Gabriola" pitchFamily="82" charset="0"/>
              </a:rPr>
              <a:t>, старшины 2-й статьи </a:t>
            </a:r>
            <a:r>
              <a:rPr lang="ru-RU" sz="2400" b="1" dirty="0" smtClean="0">
                <a:latin typeface="Gabriola" pitchFamily="82" charset="0"/>
              </a:rPr>
              <a:t>О.П. Григорьева</a:t>
            </a:r>
            <a:endParaRPr lang="ru-RU" sz="2400" b="1" dirty="0">
              <a:latin typeface="Gabriola" pitchFamily="82" charset="0"/>
            </a:endParaRPr>
          </a:p>
        </p:txBody>
      </p:sp>
      <p:pic>
        <p:nvPicPr>
          <p:cNvPr id="2050" name="Picture 2" descr="C:\Users\DEXP1\Desktop\Херсонес\c727e8109e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41948"/>
            <a:ext cx="2952328" cy="396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XP1\Desktop\Херсонес\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7314"/>
            <a:ext cx="2586640" cy="388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2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4083" y="1849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В </a:t>
            </a:r>
            <a:r>
              <a:rPr lang="ru-RU" dirty="0"/>
              <a:t>официальной советской истории начало июля 1942 г. называлось временем окончания второй героической обороны Севастополя, прекращением активного сопротивления.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ru-RU" u="sng" dirty="0" smtClean="0"/>
              <a:t>Этого </a:t>
            </a:r>
            <a:r>
              <a:rPr lang="ru-RU" u="sng" dirty="0"/>
              <a:t>не было</a:t>
            </a:r>
            <a:r>
              <a:rPr lang="ru-RU" dirty="0"/>
              <a:t>. Эвакуироваться удалось только небольшому числу воинов. Основная масса матросов и солдат (тысячи и тысячи) оказалась прижата к воде в районе </a:t>
            </a:r>
            <a:r>
              <a:rPr lang="ru-RU" dirty="0" smtClean="0"/>
              <a:t>м. Херсонес.</a:t>
            </a:r>
            <a:r>
              <a:rPr lang="ru-RU" dirty="0"/>
              <a:t> </a:t>
            </a:r>
            <a:r>
              <a:rPr lang="ru-RU" dirty="0" smtClean="0"/>
              <a:t>Советское </a:t>
            </a:r>
            <a:r>
              <a:rPr lang="ru-RU" dirty="0"/>
              <a:t>же командование и прочие штабные чины, в большинстве своем, прекрасно о себе позаботились, и сделали это еще накануне.</a:t>
            </a:r>
          </a:p>
        </p:txBody>
      </p:sp>
      <p:pic>
        <p:nvPicPr>
          <p:cNvPr id="3074" name="Picture 2" descr="C:\Users\DEXP1\Desktop\Херсонес\VjmQ88uXKQfFlLfkB2TRdtbOcukhpmGFeGtXojdY-64xf1p2BKGCbjLstuaSiREMNlI1JNuT1i8ACu6CqN9jwNB-eccbbtlBHbpnNg1UYb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19" y="1628800"/>
            <a:ext cx="3805581" cy="285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4085" y="1772816"/>
            <a:ext cx="546017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30 </a:t>
            </a:r>
            <a:r>
              <a:rPr lang="ru-RU" dirty="0"/>
              <a:t>июня 1942 г. утром, в 9.50, командующий Черноморским флотом Филипп Октябрьский (Иванов) направил телеграмму на имя народного комиссара ВМФ Николая Кузнецова и командующего Северо-Кавказским направлением Семена Буденного: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>
                <a:latin typeface="Segoe Script" pitchFamily="34" charset="0"/>
              </a:rPr>
              <a:t>«Противник прорвался с Северной стороны на Корабельную сторону. Боевые действия протекали в характере уличных боев. Оставшиеся войска сильно устали. Хотя большинство продолжает героически драться. Противник резко увеличил </a:t>
            </a:r>
            <a:r>
              <a:rPr lang="ru-RU" sz="1600" dirty="0" smtClean="0">
                <a:latin typeface="Segoe Script" pitchFamily="34" charset="0"/>
              </a:rPr>
              <a:t>нажим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-37761" y="4581128"/>
            <a:ext cx="91199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Segoe Script" pitchFamily="34" charset="0"/>
              </a:rPr>
              <a:t>авиацией, танками, надо считать, в</a:t>
            </a:r>
            <a:r>
              <a:rPr lang="ru-RU" sz="1600" dirty="0"/>
              <a:t> </a:t>
            </a:r>
            <a:r>
              <a:rPr lang="ru-RU" sz="1600" dirty="0" smtClean="0">
                <a:latin typeface="Segoe Script" pitchFamily="34" charset="0"/>
              </a:rPr>
              <a:t>таком положении мы продержимся максимум 2 — 3 дня. Исходя из данной конкретной обстановки, прошу вас разрешить мне в ночь с 30.06. на 1.07. вывезти самолетами 200 — 300 ответственных работников, командиров на Кавказ, а также, если удастся, самому покинуть Севастополь, оставив здесь своего заместителя генерал-майора Петрова».</a:t>
            </a:r>
            <a:endParaRPr lang="ru-RU" sz="1600" dirty="0" smtClean="0"/>
          </a:p>
          <a:p>
            <a:r>
              <a:rPr lang="ru-RU" dirty="0" smtClean="0"/>
              <a:t>          Кузнецов получил эту телеграмму в 14 часов, переговорил со Сталиным и в 16 часов телеграфировал Военному совету ЧФ:</a:t>
            </a:r>
            <a:r>
              <a:rPr lang="ru-RU" b="1" i="1" dirty="0" smtClean="0"/>
              <a:t> «</a:t>
            </a:r>
            <a:r>
              <a:rPr lang="ru-RU" sz="1600" dirty="0" smtClean="0">
                <a:latin typeface="Segoe Script" pitchFamily="34" charset="0"/>
              </a:rPr>
              <a:t>Эвакуация ответственных работников и ваш выезд разрешены».</a:t>
            </a:r>
            <a:endParaRPr lang="ru-RU" sz="1600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3" y="26040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В </a:t>
            </a:r>
            <a:r>
              <a:rPr lang="ru-RU" dirty="0"/>
              <a:t>ночь с 30 июня на 1 июля 1942 г., как пишет И. </a:t>
            </a:r>
            <a:r>
              <a:rPr lang="ru-RU" dirty="0" err="1"/>
              <a:t>Маношин</a:t>
            </a:r>
            <a:r>
              <a:rPr lang="ru-RU" dirty="0"/>
              <a:t>: </a:t>
            </a:r>
            <a:r>
              <a:rPr lang="ru-RU" sz="1600" dirty="0">
                <a:latin typeface="Segoe Print" pitchFamily="2" charset="0"/>
              </a:rPr>
              <a:t>“… было вывезено... двумя подводными лодками и 14 транспортными самолетами “Дуглас” (ПС-84) 600 человек руководящего состава…” </a:t>
            </a:r>
            <a:endParaRPr lang="ru-RU" sz="1600" dirty="0" smtClean="0">
              <a:latin typeface="Segoe Print" pitchFamily="2" charset="0"/>
            </a:endParaRPr>
          </a:p>
          <a:p>
            <a:r>
              <a:rPr lang="ru-RU" dirty="0" smtClean="0"/>
              <a:t>        В </a:t>
            </a:r>
            <a:r>
              <a:rPr lang="ru-RU" dirty="0"/>
              <a:t>результате командование и партийный актив были вывезены, защитники же города оказались предоставлены сами себе. Лишенные руководства, без боеприпасов, воды, продовольствия, медикаментов, прижатые к морю, остатки Приморской армии мужественно сопротивлялись, покуда хватало </a:t>
            </a:r>
            <a:r>
              <a:rPr lang="ru-RU" dirty="0" smtClean="0"/>
              <a:t>сил.</a:t>
            </a:r>
          </a:p>
          <a:p>
            <a:r>
              <a:rPr lang="ru-RU" dirty="0" smtClean="0"/>
              <a:t>        Адмирал </a:t>
            </a:r>
            <a:r>
              <a:rPr lang="ru-RU" dirty="0" err="1" smtClean="0"/>
              <a:t>Н.Г.Кузнецов</a:t>
            </a:r>
            <a:r>
              <a:rPr lang="ru-RU" dirty="0" smtClean="0"/>
              <a:t> в своей книге  “Курсом к Победе” о последних днях обороны Севастополя конца июня 1942 года пишет: </a:t>
            </a:r>
            <a:r>
              <a:rPr lang="ru-RU" sz="1600" dirty="0" smtClean="0">
                <a:latin typeface="Segoe Print" pitchFamily="2" charset="0"/>
              </a:rPr>
              <a:t>“Когда немцы продвинулись к последним рубежам </a:t>
            </a:r>
            <a:r>
              <a:rPr lang="ru-RU" sz="1600" dirty="0" err="1" smtClean="0">
                <a:latin typeface="Segoe Print" pitchFamily="2" charset="0"/>
              </a:rPr>
              <a:t>севастопольцев</a:t>
            </a:r>
            <a:r>
              <a:rPr lang="ru-RU" sz="1600" dirty="0" smtClean="0">
                <a:latin typeface="Segoe Print" pitchFamily="2" charset="0"/>
              </a:rPr>
              <a:t> на Херсонесе и всё водное пространство вокруг стало простреливаться, посылать туда транспорты или крупные корабли стало невозможно. Малые же сделали всё, что было в их силах, люди уже вплавь добирались до них под огнём пушек и автоматов. После 1 июля в район смогли прорваться лишь две подводные лодки, два тральщика и несколько сторожевых катеров”.</a:t>
            </a:r>
            <a:br>
              <a:rPr lang="ru-RU" sz="1600" dirty="0" smtClean="0">
                <a:latin typeface="Segoe Print" pitchFamily="2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3929760"/>
            <a:ext cx="4788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1 </a:t>
            </a:r>
            <a:r>
              <a:rPr lang="ru-RU" dirty="0"/>
              <a:t>июля 1942 года из Новороссийска вышли </a:t>
            </a:r>
            <a:r>
              <a:rPr lang="ru-RU" dirty="0" smtClean="0"/>
              <a:t> 5 </a:t>
            </a:r>
            <a:r>
              <a:rPr lang="ru-RU" dirty="0"/>
              <a:t>малых охотников под командованием старшего лейтенанта </a:t>
            </a:r>
            <a:r>
              <a:rPr lang="ru-RU" dirty="0" err="1"/>
              <a:t>В.Щербинина</a:t>
            </a:r>
            <a:r>
              <a:rPr lang="ru-RU" dirty="0"/>
              <a:t>, имея задачу принять на борт с мыса Херсонес защитников Севастополя и доставить их в Новороссийск.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Следует </a:t>
            </a:r>
            <a:r>
              <a:rPr lang="ru-RU" dirty="0"/>
              <a:t>сказать несколько слов об этих малых охотниках за подводными лодками, которых называли ещё и сторожевыми кораблями. Это были катера типа МО-4 постройки Балтийского завода № 5 в Ленинграде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DEXP1\Desktop\Херсонес\0004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3929760"/>
            <a:ext cx="4341943" cy="292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6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3855"/>
            <a:ext cx="91341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Командиром </a:t>
            </a:r>
            <a:r>
              <a:rPr lang="ru-RU" dirty="0"/>
              <a:t>одного из этих сторожевиков был старший лейтенант </a:t>
            </a:r>
            <a:r>
              <a:rPr lang="ru-RU" dirty="0" err="1"/>
              <a:t>Россейкин</a:t>
            </a:r>
            <a:r>
              <a:rPr lang="ru-RU" dirty="0"/>
              <a:t> </a:t>
            </a:r>
            <a:r>
              <a:rPr lang="ru-RU" dirty="0" smtClean="0"/>
              <a:t> Георгий Степанович, который согласно приказу, идёт к мысу Херсонес, чтобы принять участие в эвакуации на Большую Землю защитников Севастополя.</a:t>
            </a:r>
            <a:r>
              <a:rPr lang="ru-RU" dirty="0"/>
              <a:t> </a:t>
            </a:r>
            <a:r>
              <a:rPr lang="ru-RU" dirty="0" smtClean="0"/>
              <a:t>Перед </a:t>
            </a:r>
            <a:r>
              <a:rPr lang="ru-RU" dirty="0"/>
              <a:t>отходом из Новороссийска, на инструктаже в штабе отряда сторожевых кораблей, командирам были представлены пять офицеров Особого отдела. Каждый из них пойдёт на одном из катеров и должен будет указать, кого следует принять на борт для доставки в Новороссийск. Это выглядело не совсем обычно, но военный человек не должен обсуждать приказ, а потому на мостике каждого сторожевика рядом с командиром  стоял молчаливый офицер Особого отдела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По </a:t>
            </a:r>
            <a:r>
              <a:rPr lang="ru-RU" dirty="0"/>
              <a:t>выходу из Новороссийска на них пробовали выйти в атаку два немецких самолёта, но, видимо, отсутствие боезапаса у них не дало ожидаемого результата. Самолёты ушли, а группа сторожевиков сразу изменила свой курс, уходя </a:t>
            </a:r>
            <a:r>
              <a:rPr lang="ru-RU" dirty="0" err="1"/>
              <a:t>мористее</a:t>
            </a:r>
            <a:r>
              <a:rPr lang="ru-RU" dirty="0"/>
              <a:t>, чтобы не приближаться к побережью Крыма, где есть большая вероятность быть обнаруженными береговыми постами немцев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На </a:t>
            </a:r>
            <a:r>
              <a:rPr lang="ru-RU" dirty="0"/>
              <a:t>глазах светает и солнце начинает свой извечный путь по небу, которое скоро приобретёт кровавый оттенок и закроется дымом горящего Севастополя. Головной поднимает флажный сигнал:  “Поворот последовательно на курс  0 градусов”. Изменив курс катера пошли на Херсонес</a:t>
            </a:r>
            <a:r>
              <a:rPr lang="ru-RU" dirty="0" smtClean="0"/>
              <a:t>.</a:t>
            </a:r>
          </a:p>
        </p:txBody>
      </p:sp>
      <p:pic>
        <p:nvPicPr>
          <p:cNvPr id="5122" name="Picture 2" descr="C:\Users\DEXP1\Desktop\Херсонес\78fd5467050fde6f2e18aa37513ac1f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49309"/>
            <a:ext cx="2339751" cy="173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4149080"/>
            <a:ext cx="67824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Справа, со стороны поднимающегося над горизонтом солнца на сторожевики заходила четвёрка “Юнкерсов”. Стволы пушек и пулемётов уже развернулись в сторону приближающихся самолётов, изготовившись к отражению атаки.</a:t>
            </a:r>
          </a:p>
          <a:p>
            <a:r>
              <a:rPr lang="ru-RU" dirty="0" smtClean="0"/>
              <a:t>       Вот скупые слова доклада командованию ВМБ Новороссийска о том походе:    “</a:t>
            </a:r>
            <a:r>
              <a:rPr lang="ru-RU" dirty="0" smtClean="0">
                <a:latin typeface="Segoe Print" pitchFamily="2" charset="0"/>
              </a:rPr>
              <a:t>2 июля 1942 г. пять малых охотников под командованием старшего лейтенанта </a:t>
            </a:r>
            <a:r>
              <a:rPr lang="ru-RU" dirty="0" err="1" smtClean="0">
                <a:latin typeface="Segoe Print" pitchFamily="2" charset="0"/>
              </a:rPr>
              <a:t>В.Щербинина</a:t>
            </a:r>
            <a:r>
              <a:rPr lang="ru-RU" dirty="0" smtClean="0">
                <a:latin typeface="Segoe Print" pitchFamily="2" charset="0"/>
              </a:rPr>
              <a:t>, 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767" y="6139546"/>
            <a:ext cx="912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отразив неоднократные атаки самолётов противника, подошли к мысу Херсонес, сняли с берега 400 человек и доставили их в Новороссийск”.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624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964" y="19472"/>
            <a:ext cx="92654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А вот воспоминания непосредственного участника этого похода к мысу Херсонес старшего лейтенанта </a:t>
            </a:r>
            <a:r>
              <a:rPr lang="ru-RU" dirty="0" err="1" smtClean="0"/>
              <a:t>Россейкина</a:t>
            </a:r>
            <a:r>
              <a:rPr lang="ru-RU" dirty="0" smtClean="0"/>
              <a:t> Георгия Степановича. А было ему на тот момент всего 24 года.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Segoe Print" pitchFamily="2" charset="0"/>
              </a:rPr>
              <a:t>“К середине дня, отражая атаки немецких самолётов, мы подошли к мысу Херсонес, район которого обстреливался артиллерией противника. Все пространство на мысу запружено огромным количеством людей. Время от времени в этой шевелящееся людской массе сверкало пламя, раздавался грохот взрыва и на момент это место закрывал дым. Но дым рассеивался и опять колыхалось людское море, а место взрыва опять запружено людьми. Временные деревянные причалы были разрушены и мы стали осторожно подходить к мысу, опасаясь подводных камней. Команда катера на палубе и готова принимать людей. Сотни солдат и матросов, увидев приближающиеся катера, бросились в воду, затрудняя нам подход к берегу. Офицера Особого отдела рядом с собой я уже не обнаружил и лишь только раз его форменная фуражка мелькнула среди множества людей копошащихся на палубе сторожевика и поднимающихся самостоятельно на борт. Возникла реальная опасность затопить катер, неконтролируемым количеством уже принятых на борт людей. Я дал малый ход назад, пытаясь выйти из этой шевелящейся массы и никого не разрубить винтами катера. Другие катера оказались в таком же положении и каждый самостоятельно отходил от берега. Что думали в это время тысячи остающихся на обстреливаемом мысу? Наверное, надеялись, что подойдут ещё другие большие корабли и заберут их на борт. </a:t>
            </a:r>
            <a:endParaRPr lang="ru-RU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41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Ведь такого просто не может быть, чтобы свои бросили своих! Отойдя на безопасное расстояние катера развернулись, удаляясь в открытое море. Большое количество людей на главной палубе не давало возможности работать расчётам орудий и пулемётов при появлении немецких самолётов и угрожало остойчивости катера. Потому была дана команда убрать всех лишних с главной палубы, что удалось выполнить с большим трудом. Люди боялись спускаться в закрытые </a:t>
            </a:r>
            <a:r>
              <a:rPr lang="ru-RU" dirty="0" err="1" smtClean="0">
                <a:latin typeface="Segoe Print" pitchFamily="2" charset="0"/>
              </a:rPr>
              <a:t>подпалубные</a:t>
            </a:r>
            <a:r>
              <a:rPr lang="ru-RU" dirty="0" smtClean="0">
                <a:latin typeface="Segoe Print" pitchFamily="2" charset="0"/>
              </a:rPr>
              <a:t> помещения. Катера уходили в открытое море, но всё ещё были слышны крики оставшихся на мысу Херсонес многих тысяч брошенных на произвол судьбы людей. Больше к ним корабли не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8194" name="Picture 2" descr="C:\Users\DEXP1\Desktop\Херсонес\12-sevostop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" y="2917740"/>
            <a:ext cx="6340218" cy="39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2917740"/>
            <a:ext cx="27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приходили, а вся наша группа сторожевиков в тот раз благополучно пришла в Новороссийск".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4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5" y="27678"/>
            <a:ext cx="91259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Ничего </a:t>
            </a:r>
            <a:r>
              <a:rPr lang="ru-RU" dirty="0"/>
              <a:t>из описанного выше советские люди долгое время не знали, об этом нигде не говорилось, а на концертах художественной самодеятельности в послевоенные годы часто </a:t>
            </a:r>
            <a:r>
              <a:rPr lang="ru-RU" dirty="0" smtClean="0"/>
              <a:t>т         исполняли </a:t>
            </a:r>
            <a:r>
              <a:rPr lang="ru-RU" dirty="0"/>
              <a:t>суровую песню и верили, что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>                                                                                                  "</a:t>
            </a:r>
            <a:r>
              <a:rPr lang="ru-RU" dirty="0"/>
              <a:t>Последний моряк Севастополь покинул,</a:t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>                                                                                                   </a:t>
            </a:r>
            <a:r>
              <a:rPr lang="ru-RU" dirty="0"/>
              <a:t>Уходит он с волнами споря.</a:t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>                                                                                                   </a:t>
            </a:r>
            <a:r>
              <a:rPr lang="ru-RU" dirty="0"/>
              <a:t>И грозный, солёный, бушующий вал</a:t>
            </a:r>
            <a:br>
              <a:rPr lang="ru-RU" dirty="0"/>
            </a:br>
            <a:r>
              <a:rPr lang="ru-RU" dirty="0"/>
              <a:t>  </a:t>
            </a:r>
            <a:r>
              <a:rPr lang="ru-RU" dirty="0" smtClean="0"/>
              <a:t>                                                                                                  О </a:t>
            </a:r>
            <a:r>
              <a:rPr lang="ru-RU" dirty="0"/>
              <a:t>шлюпку волну за волной разбивал,</a:t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>                                                                                                   </a:t>
            </a:r>
            <a:r>
              <a:rPr lang="ru-RU" dirty="0"/>
              <a:t>В туманной дали, не видно земли,</a:t>
            </a:r>
            <a:br>
              <a:rPr lang="ru-RU" dirty="0"/>
            </a:br>
            <a:r>
              <a:rPr lang="ru-RU" dirty="0"/>
              <a:t>  </a:t>
            </a:r>
            <a:r>
              <a:rPr lang="ru-RU" dirty="0" smtClean="0"/>
              <a:t>                                                                                                  Ушли </a:t>
            </a:r>
            <a:r>
              <a:rPr lang="ru-RU" dirty="0"/>
              <a:t>далеко корабли</a:t>
            </a:r>
            <a:r>
              <a:rPr lang="ru-RU" dirty="0" smtClean="0"/>
              <a:t>".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Но </a:t>
            </a:r>
            <a:r>
              <a:rPr lang="ru-RU" dirty="0"/>
              <a:t>не было того последнего матроса в шлюпке, а было так, как сказано выше. И лишь через много лет были обнародованы истинные цифры брошенных на мысе Херсонес защитников Севастополя. Именно брошенных, поскольку высшее командование обороной Севастополя </a:t>
            </a:r>
            <a:r>
              <a:rPr lang="ru-RU" dirty="0" smtClean="0"/>
              <a:t>благополучно удалилось. </a:t>
            </a:r>
            <a:r>
              <a:rPr lang="ru-RU" dirty="0"/>
              <a:t>Более 80-ти тысяч человек, из них 23 тысячи раненых вместе с медперсоналом, не были своевременно эвакуированы на Большую Землю. По данным Германии было взято в плен более 100 тысяч человек. </a:t>
            </a:r>
          </a:p>
        </p:txBody>
      </p:sp>
      <p:pic>
        <p:nvPicPr>
          <p:cNvPr id="6146" name="Picture 2" descr="C:\Users\DEXP1\Desktop\Херсонес\_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" y="929721"/>
            <a:ext cx="5043272" cy="165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3" y="4262124"/>
            <a:ext cx="58094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Небольшая часть смогла прорваться и уйти в горы к партизанам. Основная же часть попала в плен и прошла все ужасы концлагерей. Пленных защитников города нацисты помещали в наскоро сооруженные под открытым небом лагеря (на фото один из них, под Бахчисараем), где они массами умирали от голода и болезней и немецких репрессий (пленных расстреливали под любым предлогом - в Севастополе за время оккупации нацисты убили 27 тыс. человек, из них значительное число составляли именно военнопленные). </a:t>
            </a:r>
            <a:endParaRPr lang="ru-RU" dirty="0"/>
          </a:p>
        </p:txBody>
      </p:sp>
      <p:pic>
        <p:nvPicPr>
          <p:cNvPr id="6147" name="Picture 3" descr="C:\Users\DEXP1\Desktop\Херсонес\VjmQ88uXKQfFlLfkB2TRdtaXwqRNWOACDEBBgXOGVXlV99Yky_ULEiXeSiu4xmk0S25ErnmTLFkOS3j5VmNXIVYcix3-PMwgZ3sXuyKcsQ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" y="4242362"/>
            <a:ext cx="3334071" cy="260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6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282</TotalTime>
  <Words>1252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21</cp:revision>
  <dcterms:created xsi:type="dcterms:W3CDTF">2020-03-23T06:40:39Z</dcterms:created>
  <dcterms:modified xsi:type="dcterms:W3CDTF">2020-04-06T11:16:35Z</dcterms:modified>
</cp:coreProperties>
</file>